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handoutMasterIdLst>
    <p:handoutMasterId r:id="rId15"/>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7053263" cy="93567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672"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7836"/>
          </a:xfrm>
          <a:prstGeom prst="rect">
            <a:avLst/>
          </a:prstGeom>
        </p:spPr>
        <p:txBody>
          <a:bodyPr vert="horz" lIns="93763" tIns="46881" rIns="93763" bIns="46881" rtlCol="0"/>
          <a:lstStyle>
            <a:lvl1pPr algn="l">
              <a:defRPr sz="1200"/>
            </a:lvl1pPr>
          </a:lstStyle>
          <a:p>
            <a:endParaRPr lang="en-US"/>
          </a:p>
        </p:txBody>
      </p:sp>
      <p:sp>
        <p:nvSpPr>
          <p:cNvPr id="3" name="Date Placeholder 2"/>
          <p:cNvSpPr>
            <a:spLocks noGrp="1"/>
          </p:cNvSpPr>
          <p:nvPr>
            <p:ph type="dt" sz="quarter" idx="1"/>
          </p:nvPr>
        </p:nvSpPr>
        <p:spPr>
          <a:xfrm>
            <a:off x="3995217" y="0"/>
            <a:ext cx="3056414" cy="467836"/>
          </a:xfrm>
          <a:prstGeom prst="rect">
            <a:avLst/>
          </a:prstGeom>
        </p:spPr>
        <p:txBody>
          <a:bodyPr vert="horz" lIns="93763" tIns="46881" rIns="93763" bIns="46881" rtlCol="0"/>
          <a:lstStyle>
            <a:lvl1pPr algn="r">
              <a:defRPr sz="1200"/>
            </a:lvl1pPr>
          </a:lstStyle>
          <a:p>
            <a:fld id="{6B7E18B7-59DE-4FBF-873F-871338783BD4}" type="datetimeFigureOut">
              <a:rPr lang="en-US" smtClean="0"/>
              <a:pPr/>
              <a:t>1/18/2011</a:t>
            </a:fld>
            <a:endParaRPr lang="en-US"/>
          </a:p>
        </p:txBody>
      </p:sp>
      <p:sp>
        <p:nvSpPr>
          <p:cNvPr id="4" name="Footer Placeholder 3"/>
          <p:cNvSpPr>
            <a:spLocks noGrp="1"/>
          </p:cNvSpPr>
          <p:nvPr>
            <p:ph type="ftr" sz="quarter" idx="2"/>
          </p:nvPr>
        </p:nvSpPr>
        <p:spPr>
          <a:xfrm>
            <a:off x="0" y="8887265"/>
            <a:ext cx="3056414" cy="467836"/>
          </a:xfrm>
          <a:prstGeom prst="rect">
            <a:avLst/>
          </a:prstGeom>
        </p:spPr>
        <p:txBody>
          <a:bodyPr vert="horz" lIns="93763" tIns="46881" rIns="93763" bIns="46881" rtlCol="0" anchor="b"/>
          <a:lstStyle>
            <a:lvl1pPr algn="l">
              <a:defRPr sz="1200"/>
            </a:lvl1pPr>
          </a:lstStyle>
          <a:p>
            <a:endParaRPr lang="en-US"/>
          </a:p>
        </p:txBody>
      </p:sp>
      <p:sp>
        <p:nvSpPr>
          <p:cNvPr id="5" name="Slide Number Placeholder 4"/>
          <p:cNvSpPr>
            <a:spLocks noGrp="1"/>
          </p:cNvSpPr>
          <p:nvPr>
            <p:ph type="sldNum" sz="quarter" idx="3"/>
          </p:nvPr>
        </p:nvSpPr>
        <p:spPr>
          <a:xfrm>
            <a:off x="3995217" y="8887265"/>
            <a:ext cx="3056414" cy="467836"/>
          </a:xfrm>
          <a:prstGeom prst="rect">
            <a:avLst/>
          </a:prstGeom>
        </p:spPr>
        <p:txBody>
          <a:bodyPr vert="horz" lIns="93763" tIns="46881" rIns="93763" bIns="46881" rtlCol="0" anchor="b"/>
          <a:lstStyle>
            <a:lvl1pPr algn="r">
              <a:defRPr sz="1200"/>
            </a:lvl1pPr>
          </a:lstStyle>
          <a:p>
            <a:fld id="{6B9B6805-5EB7-482B-B63E-1C595FF6EA24}"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5938" cy="4683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95738" y="0"/>
            <a:ext cx="3055937" cy="468313"/>
          </a:xfrm>
          <a:prstGeom prst="rect">
            <a:avLst/>
          </a:prstGeom>
        </p:spPr>
        <p:txBody>
          <a:bodyPr vert="horz" lIns="91440" tIns="45720" rIns="91440" bIns="45720" rtlCol="0"/>
          <a:lstStyle>
            <a:lvl1pPr algn="r">
              <a:defRPr sz="1200"/>
            </a:lvl1pPr>
          </a:lstStyle>
          <a:p>
            <a:fld id="{C0EE1C23-DA07-4EC6-BA52-8D3C9B8D723A}" type="datetimeFigureOut">
              <a:rPr lang="en-US" smtClean="0"/>
              <a:pPr/>
              <a:t>1/18/2011</a:t>
            </a:fld>
            <a:endParaRPr lang="en-US"/>
          </a:p>
        </p:txBody>
      </p:sp>
      <p:sp>
        <p:nvSpPr>
          <p:cNvPr id="4" name="Slide Image Placeholder 3"/>
          <p:cNvSpPr>
            <a:spLocks noGrp="1" noRot="1" noChangeAspect="1"/>
          </p:cNvSpPr>
          <p:nvPr>
            <p:ph type="sldImg" idx="2"/>
          </p:nvPr>
        </p:nvSpPr>
        <p:spPr>
          <a:xfrm>
            <a:off x="1189038" y="701675"/>
            <a:ext cx="4676775" cy="35083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4850" y="4445000"/>
            <a:ext cx="5643563" cy="421005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86825"/>
            <a:ext cx="3055938" cy="46831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95738" y="8886825"/>
            <a:ext cx="3055937" cy="468313"/>
          </a:xfrm>
          <a:prstGeom prst="rect">
            <a:avLst/>
          </a:prstGeom>
        </p:spPr>
        <p:txBody>
          <a:bodyPr vert="horz" lIns="91440" tIns="45720" rIns="91440" bIns="45720" rtlCol="0" anchor="b"/>
          <a:lstStyle>
            <a:lvl1pPr algn="r">
              <a:defRPr sz="1200"/>
            </a:lvl1pPr>
          </a:lstStyle>
          <a:p>
            <a:fld id="{67DF4E4E-8ADC-4ACE-9339-6D0DC64BA21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7DF4E4E-8ADC-4ACE-9339-6D0DC64BA217}"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7DF4E4E-8ADC-4ACE-9339-6D0DC64BA217}"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7DF4E4E-8ADC-4ACE-9339-6D0DC64BA217}"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7DF4E4E-8ADC-4ACE-9339-6D0DC64BA217}"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7DF4E4E-8ADC-4ACE-9339-6D0DC64BA217}"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7DF4E4E-8ADC-4ACE-9339-6D0DC64BA217}"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7DF4E4E-8ADC-4ACE-9339-6D0DC64BA217}"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A8DF30CB-F427-47C7-B98D-3D7CCEE4A942}" type="datetimeFigureOut">
              <a:rPr lang="en-US" smtClean="0"/>
              <a:pPr/>
              <a:t>1/18/2011</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EEFC42D6-0E94-429C-9C5B-84DF92B9C6C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8DF30CB-F427-47C7-B98D-3D7CCEE4A942}" type="datetimeFigureOut">
              <a:rPr lang="en-US" smtClean="0"/>
              <a:pPr/>
              <a:t>1/18/2011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FC42D6-0E94-429C-9C5B-84DF92B9C6C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A8DF30CB-F427-47C7-B98D-3D7CCEE4A942}" type="datetimeFigureOut">
              <a:rPr lang="en-US" smtClean="0"/>
              <a:pPr/>
              <a:t>1/18/2011</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EEFC42D6-0E94-429C-9C5B-84DF92B9C6C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8DF30CB-F427-47C7-B98D-3D7CCEE4A942}" type="datetimeFigureOut">
              <a:rPr lang="en-US" smtClean="0"/>
              <a:pPr/>
              <a:t>1/18/2011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EEFC42D6-0E94-429C-9C5B-84DF92B9C6C6}"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A8DF30CB-F427-47C7-B98D-3D7CCEE4A942}" type="datetimeFigureOut">
              <a:rPr lang="en-US" smtClean="0"/>
              <a:pPr/>
              <a:t>1/18/2011</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EEFC42D6-0E94-429C-9C5B-84DF92B9C6C6}"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A8DF30CB-F427-47C7-B98D-3D7CCEE4A942}" type="datetimeFigureOut">
              <a:rPr lang="en-US" smtClean="0"/>
              <a:pPr/>
              <a:t>1/18/2011</a:t>
            </a:fld>
            <a:endParaRPr lang="en-US"/>
          </a:p>
        </p:txBody>
      </p:sp>
      <p:sp>
        <p:nvSpPr>
          <p:cNvPr id="10" name="Slide Number Placeholder 9"/>
          <p:cNvSpPr>
            <a:spLocks noGrp="1"/>
          </p:cNvSpPr>
          <p:nvPr>
            <p:ph type="sldNum" sz="quarter" idx="16"/>
          </p:nvPr>
        </p:nvSpPr>
        <p:spPr/>
        <p:txBody>
          <a:bodyPr rtlCol="0"/>
          <a:lstStyle/>
          <a:p>
            <a:fld id="{EEFC42D6-0E94-429C-9C5B-84DF92B9C6C6}"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A8DF30CB-F427-47C7-B98D-3D7CCEE4A942}" type="datetimeFigureOut">
              <a:rPr lang="en-US" smtClean="0"/>
              <a:pPr/>
              <a:t>1/18/2011</a:t>
            </a:fld>
            <a:endParaRPr lang="en-US"/>
          </a:p>
        </p:txBody>
      </p:sp>
      <p:sp>
        <p:nvSpPr>
          <p:cNvPr id="12" name="Slide Number Placeholder 11"/>
          <p:cNvSpPr>
            <a:spLocks noGrp="1"/>
          </p:cNvSpPr>
          <p:nvPr>
            <p:ph type="sldNum" sz="quarter" idx="16"/>
          </p:nvPr>
        </p:nvSpPr>
        <p:spPr/>
        <p:txBody>
          <a:bodyPr rtlCol="0"/>
          <a:lstStyle/>
          <a:p>
            <a:fld id="{EEFC42D6-0E94-429C-9C5B-84DF92B9C6C6}"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8DF30CB-F427-47C7-B98D-3D7CCEE4A942}" type="datetimeFigureOut">
              <a:rPr lang="en-US" smtClean="0"/>
              <a:pPr/>
              <a:t>1/18/2011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EEFC42D6-0E94-429C-9C5B-84DF92B9C6C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DF30CB-F427-47C7-B98D-3D7CCEE4A942}" type="datetimeFigureOut">
              <a:rPr lang="en-US" smtClean="0"/>
              <a:pPr/>
              <a:t>1/18/2011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EEFC42D6-0E94-429C-9C5B-84DF92B9C6C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8DF30CB-F427-47C7-B98D-3D7CCEE4A942}" type="datetimeFigureOut">
              <a:rPr lang="en-US" smtClean="0"/>
              <a:pPr/>
              <a:t>1/18/2011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EEFC42D6-0E94-429C-9C5B-84DF92B9C6C6}"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A8DF30CB-F427-47C7-B98D-3D7CCEE4A942}" type="datetimeFigureOut">
              <a:rPr lang="en-US" smtClean="0"/>
              <a:pPr/>
              <a:t>1/18/2011</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EEFC42D6-0E94-429C-9C5B-84DF92B9C6C6}"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A8DF30CB-F427-47C7-B98D-3D7CCEE4A942}" type="datetimeFigureOut">
              <a:rPr lang="en-US" smtClean="0"/>
              <a:pPr/>
              <a:t>1/18/2011</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EEFC42D6-0E94-429C-9C5B-84DF92B9C6C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7" Type="http://schemas.openxmlformats.org/officeDocument/2006/relationships/image" Target="../media/image15.jpeg"/><Relationship Id="rId2" Type="http://schemas.openxmlformats.org/officeDocument/2006/relationships/hyperlink" Target="http://www.fedka.com/Useful_info/Commune_by_Fricke/Pictures_150dpi/f11a.jpg" TargetMode="External"/><Relationship Id="rId1" Type="http://schemas.openxmlformats.org/officeDocument/2006/relationships/slideLayout" Target="../slideLayouts/slideLayout2.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hyperlink" Target="http://www.fedka.com/Useful_info/Commune_by_Fricke/Pictures_150dpi/f10.jp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Animal Farm</a:t>
            </a:r>
            <a:endParaRPr lang="en-US" dirty="0"/>
          </a:p>
        </p:txBody>
      </p:sp>
      <p:sp>
        <p:nvSpPr>
          <p:cNvPr id="3" name="Subtitle 2"/>
          <p:cNvSpPr>
            <a:spLocks noGrp="1"/>
          </p:cNvSpPr>
          <p:nvPr>
            <p:ph type="subTitle" idx="1"/>
          </p:nvPr>
        </p:nvSpPr>
        <p:spPr/>
        <p:txBody>
          <a:bodyPr/>
          <a:lstStyle/>
          <a:p>
            <a:r>
              <a:rPr lang="en-US" dirty="0" smtClean="0"/>
              <a:t>By George Orwell</a:t>
            </a:r>
            <a:endParaRPr lang="en-US" dirty="0"/>
          </a:p>
        </p:txBody>
      </p:sp>
      <p:pic>
        <p:nvPicPr>
          <p:cNvPr id="11266" name="Picture 2" descr="http://thedailymohsin.files.wordpress.com/2008/11/orwell.jpg"/>
          <p:cNvPicPr>
            <a:picLocks noChangeAspect="1" noChangeArrowheads="1"/>
          </p:cNvPicPr>
          <p:nvPr/>
        </p:nvPicPr>
        <p:blipFill>
          <a:blip r:embed="rId3" cstate="print"/>
          <a:srcRect/>
          <a:stretch>
            <a:fillRect/>
          </a:stretch>
        </p:blipFill>
        <p:spPr bwMode="auto">
          <a:xfrm>
            <a:off x="5410200" y="304800"/>
            <a:ext cx="3141167" cy="4648200"/>
          </a:xfrm>
          <a:prstGeom prst="rect">
            <a:avLst/>
          </a:prstGeom>
          <a:noFill/>
          <a:effectLst>
            <a:outerShdw blurRad="50800" dist="38100" dir="18900000" algn="bl" rotWithShape="0">
              <a:prstClr val="black">
                <a:alpha val="40000"/>
              </a:prstClr>
            </a:outerShdw>
          </a:effectLst>
        </p:spPr>
      </p:pic>
      <p:pic>
        <p:nvPicPr>
          <p:cNvPr id="11268" name="Picture 4" descr="Animal Farm book cover design by Obey's Shepard Fairey"/>
          <p:cNvPicPr>
            <a:picLocks noChangeAspect="1" noChangeArrowheads="1"/>
          </p:cNvPicPr>
          <p:nvPr/>
        </p:nvPicPr>
        <p:blipFill>
          <a:blip r:embed="rId4" cstate="print"/>
          <a:srcRect/>
          <a:stretch>
            <a:fillRect/>
          </a:stretch>
        </p:blipFill>
        <p:spPr bwMode="auto">
          <a:xfrm>
            <a:off x="228600" y="228600"/>
            <a:ext cx="2895600" cy="4734307"/>
          </a:xfrm>
          <a:prstGeom prst="rect">
            <a:avLst/>
          </a:prstGeom>
          <a:noFill/>
          <a:effectLst>
            <a:outerShdw blurRad="50800" dist="38100" dir="13500000" algn="br" rotWithShape="0">
              <a:prstClr val="black">
                <a:alpha val="40000"/>
              </a:prst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1266"/>
                                        </p:tgtEl>
                                        <p:attrNameLst>
                                          <p:attrName>style.visibility</p:attrName>
                                        </p:attrNameLst>
                                      </p:cBhvr>
                                      <p:to>
                                        <p:strVal val="visible"/>
                                      </p:to>
                                    </p:set>
                                    <p:animEffect transition="in" filter="dissolve">
                                      <p:cBhvr>
                                        <p:cTn id="17" dur="500"/>
                                        <p:tgtEl>
                                          <p:spTgt spid="11266"/>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11268"/>
                                        </p:tgtEl>
                                        <p:attrNameLst>
                                          <p:attrName>style.visibility</p:attrName>
                                        </p:attrNameLst>
                                      </p:cBhvr>
                                      <p:to>
                                        <p:strVal val="visible"/>
                                      </p:to>
                                    </p:set>
                                    <p:animEffect transition="in" filter="dissolve">
                                      <p:cBhvr>
                                        <p:cTn id="22" dur="500"/>
                                        <p:tgtEl>
                                          <p:spTgt spid="112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r>
              <a:rPr lang="en-US" dirty="0" smtClean="0"/>
              <a:t>In 1948, the U.S. Information Agency sponsored translations and distribution of Orwell’s book in over thirty languages.</a:t>
            </a:r>
            <a:endParaRPr lang="en-US" dirty="0"/>
          </a:p>
        </p:txBody>
      </p:sp>
      <p:pic>
        <p:nvPicPr>
          <p:cNvPr id="4" name="Picture 6" descr="http://madanti.tripod.com/Image25.jpg"/>
          <p:cNvPicPr>
            <a:picLocks noChangeAspect="1" noChangeArrowheads="1"/>
          </p:cNvPicPr>
          <p:nvPr/>
        </p:nvPicPr>
        <p:blipFill>
          <a:blip r:embed="rId2" cstate="print"/>
          <a:srcRect/>
          <a:stretch>
            <a:fillRect/>
          </a:stretch>
        </p:blipFill>
        <p:spPr bwMode="auto">
          <a:xfrm>
            <a:off x="3858260" y="2590800"/>
            <a:ext cx="4980940" cy="4038600"/>
          </a:xfrm>
          <a:prstGeom prst="rect">
            <a:avLst/>
          </a:prstGeom>
          <a:noFill/>
        </p:spPr>
      </p:pic>
      <p:pic>
        <p:nvPicPr>
          <p:cNvPr id="2050" name="Picture 2" descr="http://www.videodetective.com/photos/262/011039_16.jpg"/>
          <p:cNvPicPr>
            <a:picLocks noChangeAspect="1" noChangeArrowheads="1"/>
          </p:cNvPicPr>
          <p:nvPr/>
        </p:nvPicPr>
        <p:blipFill>
          <a:blip r:embed="rId3" cstate="print"/>
          <a:srcRect/>
          <a:stretch>
            <a:fillRect/>
          </a:stretch>
        </p:blipFill>
        <p:spPr bwMode="auto">
          <a:xfrm>
            <a:off x="381000" y="3352800"/>
            <a:ext cx="3759200" cy="2819400"/>
          </a:xfrm>
          <a:prstGeom prst="rect">
            <a:avLst/>
          </a:prstGeom>
          <a:noFill/>
        </p:spPr>
      </p:pic>
      <p:sp>
        <p:nvSpPr>
          <p:cNvPr id="6" name="TextBox 5"/>
          <p:cNvSpPr txBox="1"/>
          <p:nvPr/>
        </p:nvSpPr>
        <p:spPr>
          <a:xfrm>
            <a:off x="1752600" y="5638800"/>
            <a:ext cx="4114800" cy="461665"/>
          </a:xfrm>
          <a:prstGeom prst="rect">
            <a:avLst/>
          </a:prstGeom>
          <a:noFill/>
        </p:spPr>
        <p:txBody>
          <a:bodyPr wrap="square" rtlCol="0">
            <a:spAutoFit/>
          </a:bodyPr>
          <a:lstStyle/>
          <a:p>
            <a:pPr algn="ctr"/>
            <a:r>
              <a:rPr lang="en-US" sz="2400" b="1" dirty="0" smtClean="0">
                <a:solidFill>
                  <a:schemeClr val="bg1"/>
                </a:solidFill>
              </a:rPr>
              <a:t>Scenes from </a:t>
            </a:r>
            <a:r>
              <a:rPr lang="en-US" sz="2400" b="1" i="1" dirty="0" smtClean="0">
                <a:solidFill>
                  <a:schemeClr val="bg1"/>
                </a:solidFill>
              </a:rPr>
              <a:t>Animal Farm</a:t>
            </a:r>
            <a:endParaRPr lang="en-US" sz="2400" b="1" i="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ssolv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050"/>
                                        </p:tgtEl>
                                        <p:attrNameLst>
                                          <p:attrName>style.visibility</p:attrName>
                                        </p:attrNameLst>
                                      </p:cBhvr>
                                      <p:to>
                                        <p:strVal val="visible"/>
                                      </p:to>
                                    </p:set>
                                    <p:animEffect transition="in" filter="dissolve">
                                      <p:cBhvr>
                                        <p:cTn id="17" dur="500"/>
                                        <p:tgtEl>
                                          <p:spTgt spid="2050"/>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dissolve">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brianakira.files.wordpress.com/2008/11/photograph-by-levitsky-company-empress-alexandra-fyodorovna-the-grand-duchess-anastasia-the-tsarevich-alexei-the-grand-duchess-tatiana-tsar-nicholas-ii-the-grand-duchess-olga-and-t.jpg"/>
          <p:cNvPicPr>
            <a:picLocks noChangeAspect="1" noChangeArrowheads="1"/>
          </p:cNvPicPr>
          <p:nvPr/>
        </p:nvPicPr>
        <p:blipFill>
          <a:blip r:embed="rId2" cstate="print"/>
          <a:srcRect/>
          <a:stretch>
            <a:fillRect/>
          </a:stretch>
        </p:blipFill>
        <p:spPr bwMode="auto">
          <a:xfrm>
            <a:off x="0" y="-25162"/>
            <a:ext cx="4648200" cy="3869864"/>
          </a:xfrm>
          <a:prstGeom prst="rect">
            <a:avLst/>
          </a:prstGeom>
          <a:noFill/>
        </p:spPr>
      </p:pic>
      <p:sp>
        <p:nvSpPr>
          <p:cNvPr id="3" name="TextBox 2"/>
          <p:cNvSpPr txBox="1"/>
          <p:nvPr/>
        </p:nvSpPr>
        <p:spPr>
          <a:xfrm>
            <a:off x="228600" y="3810000"/>
            <a:ext cx="4267200" cy="646331"/>
          </a:xfrm>
          <a:prstGeom prst="rect">
            <a:avLst/>
          </a:prstGeom>
          <a:noFill/>
        </p:spPr>
        <p:txBody>
          <a:bodyPr wrap="square" rtlCol="0">
            <a:spAutoFit/>
          </a:bodyPr>
          <a:lstStyle/>
          <a:p>
            <a:pPr algn="ctr"/>
            <a:r>
              <a:rPr lang="pt-BR" b="1" dirty="0" smtClean="0"/>
              <a:t>The Royal Family:  Olga, Maria, Nicholas, Alexandra, Anastasia, Alexei, Tatiana</a:t>
            </a:r>
            <a:endParaRPr lang="en-US" dirty="0"/>
          </a:p>
        </p:txBody>
      </p:sp>
      <p:pic>
        <p:nvPicPr>
          <p:cNvPr id="1028" name="Picture 4" descr="http://media-2.web.britannica.com/eb-media/62/95662-004-DB036BCD.jpg"/>
          <p:cNvPicPr>
            <a:picLocks noChangeAspect="1" noChangeArrowheads="1"/>
          </p:cNvPicPr>
          <p:nvPr/>
        </p:nvPicPr>
        <p:blipFill>
          <a:blip r:embed="rId3" cstate="print"/>
          <a:srcRect/>
          <a:stretch>
            <a:fillRect/>
          </a:stretch>
        </p:blipFill>
        <p:spPr bwMode="auto">
          <a:xfrm>
            <a:off x="6477000" y="0"/>
            <a:ext cx="2667000" cy="3681442"/>
          </a:xfrm>
          <a:prstGeom prst="rect">
            <a:avLst/>
          </a:prstGeom>
          <a:noFill/>
        </p:spPr>
      </p:pic>
      <p:sp>
        <p:nvSpPr>
          <p:cNvPr id="5" name="TextBox 4"/>
          <p:cNvSpPr txBox="1"/>
          <p:nvPr/>
        </p:nvSpPr>
        <p:spPr>
          <a:xfrm>
            <a:off x="4876800" y="381000"/>
            <a:ext cx="1752600" cy="369332"/>
          </a:xfrm>
          <a:prstGeom prst="rect">
            <a:avLst/>
          </a:prstGeom>
          <a:noFill/>
        </p:spPr>
        <p:txBody>
          <a:bodyPr wrap="square" rtlCol="0">
            <a:spAutoFit/>
          </a:bodyPr>
          <a:lstStyle/>
          <a:p>
            <a:pPr algn="ctr"/>
            <a:r>
              <a:rPr lang="en-US" b="1" dirty="0" smtClean="0"/>
              <a:t>Joseph Stalin</a:t>
            </a:r>
            <a:endParaRPr lang="en-US" b="1" dirty="0"/>
          </a:p>
        </p:txBody>
      </p:sp>
      <p:pic>
        <p:nvPicPr>
          <p:cNvPr id="1030" name="Picture 6" descr="http://www.york.ac.uk/depts/poli/images/Karl_Marx.jpg"/>
          <p:cNvPicPr>
            <a:picLocks noChangeAspect="1" noChangeArrowheads="1"/>
          </p:cNvPicPr>
          <p:nvPr/>
        </p:nvPicPr>
        <p:blipFill>
          <a:blip r:embed="rId4" cstate="print"/>
          <a:srcRect/>
          <a:stretch>
            <a:fillRect/>
          </a:stretch>
        </p:blipFill>
        <p:spPr bwMode="auto">
          <a:xfrm>
            <a:off x="6491407" y="3749675"/>
            <a:ext cx="2652593" cy="3108325"/>
          </a:xfrm>
          <a:prstGeom prst="rect">
            <a:avLst/>
          </a:prstGeom>
          <a:noFill/>
        </p:spPr>
      </p:pic>
      <p:sp>
        <p:nvSpPr>
          <p:cNvPr id="7" name="TextBox 6"/>
          <p:cNvSpPr txBox="1"/>
          <p:nvPr/>
        </p:nvSpPr>
        <p:spPr>
          <a:xfrm>
            <a:off x="5257800" y="6488668"/>
            <a:ext cx="1219200" cy="369332"/>
          </a:xfrm>
          <a:prstGeom prst="rect">
            <a:avLst/>
          </a:prstGeom>
          <a:noFill/>
        </p:spPr>
        <p:txBody>
          <a:bodyPr wrap="square" rtlCol="0">
            <a:spAutoFit/>
          </a:bodyPr>
          <a:lstStyle/>
          <a:p>
            <a:pPr algn="ctr"/>
            <a:r>
              <a:rPr lang="en-US" b="1" dirty="0" smtClean="0"/>
              <a:t>Karl Marx</a:t>
            </a:r>
            <a:endParaRPr lang="en-US" b="1" dirty="0"/>
          </a:p>
        </p:txBody>
      </p:sp>
      <p:pic>
        <p:nvPicPr>
          <p:cNvPr id="1032" name="Picture 8" descr="http://www.somosprimos.com/sp2006/spjul06/troskey.jpg"/>
          <p:cNvPicPr>
            <a:picLocks noChangeAspect="1" noChangeArrowheads="1"/>
          </p:cNvPicPr>
          <p:nvPr/>
        </p:nvPicPr>
        <p:blipFill>
          <a:blip r:embed="rId5" cstate="print"/>
          <a:srcRect/>
          <a:stretch>
            <a:fillRect/>
          </a:stretch>
        </p:blipFill>
        <p:spPr bwMode="auto">
          <a:xfrm>
            <a:off x="228600" y="4495800"/>
            <a:ext cx="1787611" cy="2362200"/>
          </a:xfrm>
          <a:prstGeom prst="rect">
            <a:avLst/>
          </a:prstGeom>
          <a:noFill/>
        </p:spPr>
      </p:pic>
      <p:sp>
        <p:nvSpPr>
          <p:cNvPr id="9" name="TextBox 8"/>
          <p:cNvSpPr txBox="1"/>
          <p:nvPr/>
        </p:nvSpPr>
        <p:spPr>
          <a:xfrm>
            <a:off x="1981200" y="6488668"/>
            <a:ext cx="1600200" cy="369332"/>
          </a:xfrm>
          <a:prstGeom prst="rect">
            <a:avLst/>
          </a:prstGeom>
          <a:noFill/>
        </p:spPr>
        <p:txBody>
          <a:bodyPr wrap="square" rtlCol="0">
            <a:spAutoFit/>
          </a:bodyPr>
          <a:lstStyle/>
          <a:p>
            <a:pPr algn="ctr"/>
            <a:r>
              <a:rPr lang="en-US" b="1" dirty="0" smtClean="0"/>
              <a:t>Leon Trotsky</a:t>
            </a:r>
            <a:endParaRPr lang="en-US" b="1" dirty="0"/>
          </a:p>
        </p:txBody>
      </p:sp>
      <p:pic>
        <p:nvPicPr>
          <p:cNvPr id="1034" name="Picture 10" descr="http://www.russianlegacy.com/catalog/images/soviet_collection/flags/FS0088.jpg"/>
          <p:cNvPicPr>
            <a:picLocks noChangeAspect="1" noChangeArrowheads="1"/>
          </p:cNvPicPr>
          <p:nvPr/>
        </p:nvPicPr>
        <p:blipFill>
          <a:blip r:embed="rId6" cstate="print"/>
          <a:srcRect/>
          <a:stretch>
            <a:fillRect/>
          </a:stretch>
        </p:blipFill>
        <p:spPr bwMode="auto">
          <a:xfrm>
            <a:off x="2895600" y="4572000"/>
            <a:ext cx="2877643" cy="1905000"/>
          </a:xfrm>
          <a:prstGeom prst="rect">
            <a:avLst/>
          </a:prstGeom>
          <a:noFill/>
        </p:spPr>
      </p:pic>
      <p:sp>
        <p:nvSpPr>
          <p:cNvPr id="11" name="TextBox 10"/>
          <p:cNvSpPr txBox="1"/>
          <p:nvPr/>
        </p:nvSpPr>
        <p:spPr>
          <a:xfrm>
            <a:off x="4876800" y="1828800"/>
            <a:ext cx="1447800" cy="1631216"/>
          </a:xfrm>
          <a:prstGeom prst="rect">
            <a:avLst/>
          </a:prstGeom>
          <a:noFill/>
          <a:ln>
            <a:solidFill>
              <a:schemeClr val="accent2"/>
            </a:solidFill>
          </a:ln>
        </p:spPr>
        <p:txBody>
          <a:bodyPr wrap="square" rtlCol="0">
            <a:spAutoFit/>
          </a:bodyPr>
          <a:lstStyle/>
          <a:p>
            <a:pPr algn="ctr"/>
            <a:r>
              <a:rPr lang="en-US" sz="2000" b="1" dirty="0" smtClean="0"/>
              <a:t>Important Figures and Symbols of the Russian Revolution</a:t>
            </a:r>
            <a:endParaRPr lang="en-US" sz="2000" b="1" dirty="0"/>
          </a:p>
        </p:txBody>
      </p:sp>
      <p:sp>
        <p:nvSpPr>
          <p:cNvPr id="12" name="TextBox 11"/>
          <p:cNvSpPr txBox="1"/>
          <p:nvPr/>
        </p:nvSpPr>
        <p:spPr>
          <a:xfrm>
            <a:off x="4724400" y="5486400"/>
            <a:ext cx="1569469" cy="369332"/>
          </a:xfrm>
          <a:prstGeom prst="rect">
            <a:avLst/>
          </a:prstGeom>
          <a:noFill/>
        </p:spPr>
        <p:txBody>
          <a:bodyPr wrap="none" rtlCol="0">
            <a:spAutoFit/>
          </a:bodyPr>
          <a:lstStyle/>
          <a:p>
            <a:r>
              <a:rPr lang="en-US" b="1" dirty="0" smtClean="0"/>
              <a:t>The USSR Flag</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edge">
                                      <p:cBhvr>
                                        <p:cTn id="7" dur="2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randombar(horizontal)">
                                      <p:cBhvr>
                                        <p:cTn id="12" dur="500"/>
                                        <p:tgtEl>
                                          <p:spTgt spid="1026"/>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randombar(horizontal)">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1028"/>
                                        </p:tgtEl>
                                        <p:attrNameLst>
                                          <p:attrName>style.visibility</p:attrName>
                                        </p:attrNameLst>
                                      </p:cBhvr>
                                      <p:to>
                                        <p:strVal val="visible"/>
                                      </p:to>
                                    </p:set>
                                    <p:animEffect transition="in" filter="randombar(horizontal)">
                                      <p:cBhvr>
                                        <p:cTn id="22" dur="500"/>
                                        <p:tgtEl>
                                          <p:spTgt spid="1028"/>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randombar(horizontal)">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nodeType="clickEffect">
                                  <p:stCondLst>
                                    <p:cond delay="0"/>
                                  </p:stCondLst>
                                  <p:childTnLst>
                                    <p:set>
                                      <p:cBhvr>
                                        <p:cTn id="31" dur="1" fill="hold">
                                          <p:stCondLst>
                                            <p:cond delay="0"/>
                                          </p:stCondLst>
                                        </p:cTn>
                                        <p:tgtEl>
                                          <p:spTgt spid="1034"/>
                                        </p:tgtEl>
                                        <p:attrNameLst>
                                          <p:attrName>style.visibility</p:attrName>
                                        </p:attrNameLst>
                                      </p:cBhvr>
                                      <p:to>
                                        <p:strVal val="visible"/>
                                      </p:to>
                                    </p:set>
                                    <p:animEffect transition="in" filter="randombar(horizontal)">
                                      <p:cBhvr>
                                        <p:cTn id="32" dur="500"/>
                                        <p:tgtEl>
                                          <p:spTgt spid="1034"/>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randombar(horizontal)">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nodeType="clickEffect">
                                  <p:stCondLst>
                                    <p:cond delay="0"/>
                                  </p:stCondLst>
                                  <p:childTnLst>
                                    <p:set>
                                      <p:cBhvr>
                                        <p:cTn id="41" dur="1" fill="hold">
                                          <p:stCondLst>
                                            <p:cond delay="0"/>
                                          </p:stCondLst>
                                        </p:cTn>
                                        <p:tgtEl>
                                          <p:spTgt spid="1032"/>
                                        </p:tgtEl>
                                        <p:attrNameLst>
                                          <p:attrName>style.visibility</p:attrName>
                                        </p:attrNameLst>
                                      </p:cBhvr>
                                      <p:to>
                                        <p:strVal val="visible"/>
                                      </p:to>
                                    </p:set>
                                    <p:animEffect transition="in" filter="randombar(horizontal)">
                                      <p:cBhvr>
                                        <p:cTn id="42" dur="500"/>
                                        <p:tgtEl>
                                          <p:spTgt spid="1032"/>
                                        </p:tgtEl>
                                      </p:cBhvr>
                                    </p:animEffect>
                                  </p:childTnLst>
                                </p:cTn>
                              </p:par>
                            </p:childTnLst>
                          </p:cTn>
                        </p:par>
                      </p:childTnLst>
                    </p:cTn>
                  </p:par>
                  <p:par>
                    <p:cTn id="43" fill="hold">
                      <p:stCondLst>
                        <p:cond delay="indefinite"/>
                      </p:stCondLst>
                      <p:childTnLst>
                        <p:par>
                          <p:cTn id="44" fill="hold">
                            <p:stCondLst>
                              <p:cond delay="0"/>
                            </p:stCondLst>
                            <p:childTnLst>
                              <p:par>
                                <p:cTn id="45" presetID="14" presetClass="entr" presetSubtype="10"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randombar(horizontal)">
                                      <p:cBhvr>
                                        <p:cTn id="47" dur="500"/>
                                        <p:tgtEl>
                                          <p:spTgt spid="9"/>
                                        </p:tgtEl>
                                      </p:cBhvr>
                                    </p:animEffect>
                                  </p:childTnLst>
                                </p:cTn>
                              </p:par>
                            </p:childTnLst>
                          </p:cTn>
                        </p:par>
                      </p:childTnLst>
                    </p:cTn>
                  </p:par>
                  <p:par>
                    <p:cTn id="48" fill="hold">
                      <p:stCondLst>
                        <p:cond delay="indefinite"/>
                      </p:stCondLst>
                      <p:childTnLst>
                        <p:par>
                          <p:cTn id="49" fill="hold">
                            <p:stCondLst>
                              <p:cond delay="0"/>
                            </p:stCondLst>
                            <p:childTnLst>
                              <p:par>
                                <p:cTn id="50" presetID="14" presetClass="entr" presetSubtype="10" fill="hold" nodeType="clickEffect">
                                  <p:stCondLst>
                                    <p:cond delay="0"/>
                                  </p:stCondLst>
                                  <p:childTnLst>
                                    <p:set>
                                      <p:cBhvr>
                                        <p:cTn id="51" dur="1" fill="hold">
                                          <p:stCondLst>
                                            <p:cond delay="0"/>
                                          </p:stCondLst>
                                        </p:cTn>
                                        <p:tgtEl>
                                          <p:spTgt spid="1030"/>
                                        </p:tgtEl>
                                        <p:attrNameLst>
                                          <p:attrName>style.visibility</p:attrName>
                                        </p:attrNameLst>
                                      </p:cBhvr>
                                      <p:to>
                                        <p:strVal val="visible"/>
                                      </p:to>
                                    </p:set>
                                    <p:animEffect transition="in" filter="randombar(horizontal)">
                                      <p:cBhvr>
                                        <p:cTn id="52" dur="500"/>
                                        <p:tgtEl>
                                          <p:spTgt spid="1030"/>
                                        </p:tgtEl>
                                      </p:cBhvr>
                                    </p:animEffect>
                                  </p:childTnLst>
                                </p:cTn>
                              </p:par>
                            </p:childTnLst>
                          </p:cTn>
                        </p:par>
                      </p:childTnLst>
                    </p:cTn>
                  </p:par>
                  <p:par>
                    <p:cTn id="53" fill="hold">
                      <p:stCondLst>
                        <p:cond delay="indefinite"/>
                      </p:stCondLst>
                      <p:childTnLst>
                        <p:par>
                          <p:cTn id="54" fill="hold">
                            <p:stCondLst>
                              <p:cond delay="0"/>
                            </p:stCondLst>
                            <p:childTnLst>
                              <p:par>
                                <p:cTn id="55" presetID="14" presetClass="entr" presetSubtype="10" fill="hold" grpId="0" nodeType="clickEffect">
                                  <p:stCondLst>
                                    <p:cond delay="0"/>
                                  </p:stCondLst>
                                  <p:childTnLst>
                                    <p:set>
                                      <p:cBhvr>
                                        <p:cTn id="56" dur="1" fill="hold">
                                          <p:stCondLst>
                                            <p:cond delay="0"/>
                                          </p:stCondLst>
                                        </p:cTn>
                                        <p:tgtEl>
                                          <p:spTgt spid="7"/>
                                        </p:tgtEl>
                                        <p:attrNameLst>
                                          <p:attrName>style.visibility</p:attrName>
                                        </p:attrNameLst>
                                      </p:cBhvr>
                                      <p:to>
                                        <p:strVal val="visible"/>
                                      </p:to>
                                    </p:set>
                                    <p:animEffect transition="in" filter="randombar(horizontal)">
                                      <p:cBhvr>
                                        <p:cTn id="5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7" grpId="0"/>
      <p:bldP spid="9" grpId="0"/>
      <p:bldP spid="11" grpId="0" animBg="1"/>
      <p:bldP spid="1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http://www.fedka.com/Useful_info/Commune_by_Fricke/Pictures_Screen/f11a_s.jpg">
            <a:hlinkClick r:id="rId2"/>
          </p:cNvPr>
          <p:cNvPicPr>
            <a:picLocks noChangeAspect="1" noChangeArrowheads="1"/>
          </p:cNvPicPr>
          <p:nvPr/>
        </p:nvPicPr>
        <p:blipFill>
          <a:blip r:embed="rId3" cstate="print"/>
          <a:srcRect/>
          <a:stretch>
            <a:fillRect/>
          </a:stretch>
        </p:blipFill>
        <p:spPr bwMode="auto">
          <a:xfrm>
            <a:off x="0" y="0"/>
            <a:ext cx="2667000" cy="3620763"/>
          </a:xfrm>
          <a:prstGeom prst="rect">
            <a:avLst/>
          </a:prstGeom>
          <a:noFill/>
        </p:spPr>
      </p:pic>
      <p:pic>
        <p:nvPicPr>
          <p:cNvPr id="24580" name="Picture 4" descr="http://www.fedka.com/Useful_info/Commune_by_Fricke/Pictures_Screen/f10_s.jpg">
            <a:hlinkClick r:id="rId4"/>
          </p:cNvPr>
          <p:cNvPicPr>
            <a:picLocks noChangeAspect="1" noChangeArrowheads="1"/>
          </p:cNvPicPr>
          <p:nvPr/>
        </p:nvPicPr>
        <p:blipFill>
          <a:blip r:embed="rId5" cstate="print"/>
          <a:srcRect/>
          <a:stretch>
            <a:fillRect/>
          </a:stretch>
        </p:blipFill>
        <p:spPr bwMode="auto">
          <a:xfrm>
            <a:off x="4686300" y="0"/>
            <a:ext cx="4457700" cy="3209926"/>
          </a:xfrm>
          <a:prstGeom prst="rect">
            <a:avLst/>
          </a:prstGeom>
          <a:noFill/>
        </p:spPr>
      </p:pic>
      <p:pic>
        <p:nvPicPr>
          <p:cNvPr id="24582" name="Picture 6" descr="Women Use Modern Machinery to Clean Grain, Soviet women on a collective farm in the USSR  use machinery to clean grain., © Bettmann/CORBIS, RM, Adults, Agricultural worker, Agriculture, Cleaning, Collective farm, Farm, Farm equipment, Farm machinery, Farm scenes, Farmer, Females, Food, Grain, Group, Occupations and work, Peasant, People, Rural scenes, Soviets, Technology, USSR, Washing, Whites, Women, Young adults"/>
          <p:cNvPicPr>
            <a:picLocks noChangeAspect="1" noChangeArrowheads="1"/>
          </p:cNvPicPr>
          <p:nvPr/>
        </p:nvPicPr>
        <p:blipFill>
          <a:blip r:embed="rId6" cstate="print"/>
          <a:srcRect/>
          <a:stretch>
            <a:fillRect/>
          </a:stretch>
        </p:blipFill>
        <p:spPr bwMode="auto">
          <a:xfrm>
            <a:off x="3823857" y="3200400"/>
            <a:ext cx="5320143" cy="3657599"/>
          </a:xfrm>
          <a:prstGeom prst="rect">
            <a:avLst/>
          </a:prstGeom>
          <a:noFill/>
        </p:spPr>
      </p:pic>
      <p:pic>
        <p:nvPicPr>
          <p:cNvPr id="24584" name="Picture 8" descr="1930s Soviet Collective Farm, A water tower stands at a kolkhoz, a collective farm, USSR. ca.1930-1934., © Scheufler Collection/CORBIS, RM, Agriculture, Architecture, Farm scenes, Kolkhoz, Nobody, Rural scenes, Water tower"/>
          <p:cNvPicPr>
            <a:picLocks noChangeAspect="1" noChangeArrowheads="1"/>
          </p:cNvPicPr>
          <p:nvPr/>
        </p:nvPicPr>
        <p:blipFill>
          <a:blip r:embed="rId7" cstate="print"/>
          <a:srcRect/>
          <a:stretch>
            <a:fillRect/>
          </a:stretch>
        </p:blipFill>
        <p:spPr bwMode="auto">
          <a:xfrm>
            <a:off x="0" y="3707605"/>
            <a:ext cx="4572000" cy="3150395"/>
          </a:xfrm>
          <a:prstGeom prst="rect">
            <a:avLst/>
          </a:prstGeom>
          <a:noFill/>
        </p:spPr>
      </p:pic>
      <p:sp>
        <p:nvSpPr>
          <p:cNvPr id="8" name="TextBox 7"/>
          <p:cNvSpPr txBox="1"/>
          <p:nvPr/>
        </p:nvSpPr>
        <p:spPr>
          <a:xfrm>
            <a:off x="2667000" y="152400"/>
            <a:ext cx="1143000" cy="1754326"/>
          </a:xfrm>
          <a:prstGeom prst="rect">
            <a:avLst/>
          </a:prstGeom>
          <a:noFill/>
        </p:spPr>
        <p:txBody>
          <a:bodyPr wrap="square" rtlCol="0">
            <a:spAutoFit/>
          </a:bodyPr>
          <a:lstStyle/>
          <a:p>
            <a:r>
              <a:rPr lang="en-US" b="1" dirty="0" smtClean="0"/>
              <a:t>A young Russian boy working in a drill factory</a:t>
            </a:r>
            <a:endParaRPr lang="en-US" b="1" dirty="0"/>
          </a:p>
        </p:txBody>
      </p:sp>
      <p:sp>
        <p:nvSpPr>
          <p:cNvPr id="9" name="TextBox 8"/>
          <p:cNvSpPr txBox="1"/>
          <p:nvPr/>
        </p:nvSpPr>
        <p:spPr>
          <a:xfrm>
            <a:off x="5562600" y="0"/>
            <a:ext cx="2438400" cy="461665"/>
          </a:xfrm>
          <a:prstGeom prst="rect">
            <a:avLst/>
          </a:prstGeom>
          <a:noFill/>
        </p:spPr>
        <p:txBody>
          <a:bodyPr wrap="square" rtlCol="0">
            <a:spAutoFit/>
          </a:bodyPr>
          <a:lstStyle/>
          <a:p>
            <a:pPr algn="ctr"/>
            <a:r>
              <a:rPr lang="en-US" sz="2400" b="1" dirty="0" smtClean="0">
                <a:solidFill>
                  <a:srgbClr val="FF0000"/>
                </a:solidFill>
              </a:rPr>
              <a:t>A Russian factory</a:t>
            </a:r>
            <a:endParaRPr lang="en-US" sz="2400" b="1" dirty="0">
              <a:solidFill>
                <a:srgbClr val="FF0000"/>
              </a:solidFill>
            </a:endParaRPr>
          </a:p>
        </p:txBody>
      </p:sp>
      <p:sp>
        <p:nvSpPr>
          <p:cNvPr id="10" name="TextBox 9"/>
          <p:cNvSpPr txBox="1"/>
          <p:nvPr/>
        </p:nvSpPr>
        <p:spPr>
          <a:xfrm>
            <a:off x="4800600" y="6248400"/>
            <a:ext cx="4343400" cy="400110"/>
          </a:xfrm>
          <a:prstGeom prst="rect">
            <a:avLst/>
          </a:prstGeom>
          <a:noFill/>
        </p:spPr>
        <p:txBody>
          <a:bodyPr wrap="square" rtlCol="0">
            <a:spAutoFit/>
          </a:bodyPr>
          <a:lstStyle/>
          <a:p>
            <a:r>
              <a:rPr lang="en-US" sz="2000" b="1" dirty="0" smtClean="0">
                <a:solidFill>
                  <a:srgbClr val="FF0000"/>
                </a:solidFill>
              </a:rPr>
              <a:t>Russian women working to clean grain</a:t>
            </a:r>
            <a:endParaRPr lang="en-US" sz="2000" b="1" dirty="0">
              <a:solidFill>
                <a:srgbClr val="FF0000"/>
              </a:solidFill>
            </a:endParaRPr>
          </a:p>
        </p:txBody>
      </p:sp>
      <p:sp>
        <p:nvSpPr>
          <p:cNvPr id="11" name="TextBox 10"/>
          <p:cNvSpPr txBox="1"/>
          <p:nvPr/>
        </p:nvSpPr>
        <p:spPr>
          <a:xfrm>
            <a:off x="914400" y="4038600"/>
            <a:ext cx="3581400" cy="461665"/>
          </a:xfrm>
          <a:prstGeom prst="rect">
            <a:avLst/>
          </a:prstGeom>
          <a:noFill/>
        </p:spPr>
        <p:txBody>
          <a:bodyPr wrap="square" rtlCol="0">
            <a:spAutoFit/>
          </a:bodyPr>
          <a:lstStyle/>
          <a:p>
            <a:r>
              <a:rPr lang="en-US" sz="2400" b="1" dirty="0" smtClean="0">
                <a:solidFill>
                  <a:srgbClr val="FF0000"/>
                </a:solidFill>
              </a:rPr>
              <a:t>A collective farm in Russia</a:t>
            </a:r>
            <a:endParaRPr lang="en-US" b="1" dirty="0">
              <a:solidFill>
                <a:srgbClr val="FF0000"/>
              </a:solidFill>
            </a:endParaRPr>
          </a:p>
        </p:txBody>
      </p:sp>
      <p:sp>
        <p:nvSpPr>
          <p:cNvPr id="12" name="TextBox 11"/>
          <p:cNvSpPr txBox="1"/>
          <p:nvPr/>
        </p:nvSpPr>
        <p:spPr>
          <a:xfrm>
            <a:off x="2743200" y="1905000"/>
            <a:ext cx="1905000" cy="1631216"/>
          </a:xfrm>
          <a:prstGeom prst="rect">
            <a:avLst/>
          </a:prstGeom>
          <a:noFill/>
          <a:ln>
            <a:solidFill>
              <a:schemeClr val="tx1"/>
            </a:solidFill>
          </a:ln>
        </p:spPr>
        <p:txBody>
          <a:bodyPr wrap="square" rtlCol="0">
            <a:spAutoFit/>
          </a:bodyPr>
          <a:lstStyle/>
          <a:p>
            <a:pPr algn="ctr"/>
            <a:r>
              <a:rPr lang="en-US" sz="2000" b="1" dirty="0" smtClean="0">
                <a:solidFill>
                  <a:srgbClr val="FF0000"/>
                </a:solidFill>
              </a:rPr>
              <a:t>Images of the working-class people of Communist Russia</a:t>
            </a:r>
            <a:endParaRPr lang="en-US" sz="20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edge">
                                      <p:cBhvr>
                                        <p:cTn id="7" dur="20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24582"/>
                                        </p:tgtEl>
                                        <p:attrNameLst>
                                          <p:attrName>style.visibility</p:attrName>
                                        </p:attrNameLst>
                                      </p:cBhvr>
                                      <p:to>
                                        <p:strVal val="visible"/>
                                      </p:to>
                                    </p:set>
                                    <p:animEffect transition="in" filter="randombar(horizontal)">
                                      <p:cBhvr>
                                        <p:cTn id="12" dur="500"/>
                                        <p:tgtEl>
                                          <p:spTgt spid="24582"/>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10">
                                            <p:txEl>
                                              <p:pRg st="0" end="0"/>
                                            </p:txEl>
                                          </p:spTgt>
                                        </p:tgtEl>
                                        <p:attrNameLst>
                                          <p:attrName>style.visibility</p:attrName>
                                        </p:attrNameLst>
                                      </p:cBhvr>
                                      <p:to>
                                        <p:strVal val="visible"/>
                                      </p:to>
                                    </p:set>
                                    <p:animEffect transition="in" filter="randombar(horizontal)">
                                      <p:cBhvr>
                                        <p:cTn id="17" dur="500"/>
                                        <p:tgtEl>
                                          <p:spTgt spid="10">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24578"/>
                                        </p:tgtEl>
                                        <p:attrNameLst>
                                          <p:attrName>style.visibility</p:attrName>
                                        </p:attrNameLst>
                                      </p:cBhvr>
                                      <p:to>
                                        <p:strVal val="visible"/>
                                      </p:to>
                                    </p:set>
                                    <p:animEffect transition="in" filter="randombar(horizontal)">
                                      <p:cBhvr>
                                        <p:cTn id="22" dur="500"/>
                                        <p:tgtEl>
                                          <p:spTgt spid="24578"/>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randombar(horizontal)">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nodeType="clickEffect">
                                  <p:stCondLst>
                                    <p:cond delay="0"/>
                                  </p:stCondLst>
                                  <p:childTnLst>
                                    <p:set>
                                      <p:cBhvr>
                                        <p:cTn id="31" dur="1" fill="hold">
                                          <p:stCondLst>
                                            <p:cond delay="0"/>
                                          </p:stCondLst>
                                        </p:cTn>
                                        <p:tgtEl>
                                          <p:spTgt spid="24580"/>
                                        </p:tgtEl>
                                        <p:attrNameLst>
                                          <p:attrName>style.visibility</p:attrName>
                                        </p:attrNameLst>
                                      </p:cBhvr>
                                      <p:to>
                                        <p:strVal val="visible"/>
                                      </p:to>
                                    </p:set>
                                    <p:animEffect transition="in" filter="randombar(horizontal)">
                                      <p:cBhvr>
                                        <p:cTn id="32" dur="500"/>
                                        <p:tgtEl>
                                          <p:spTgt spid="24580"/>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randombar(horizontal)">
                                      <p:cBhvr>
                                        <p:cTn id="37" dur="5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nodeType="clickEffect">
                                  <p:stCondLst>
                                    <p:cond delay="0"/>
                                  </p:stCondLst>
                                  <p:childTnLst>
                                    <p:set>
                                      <p:cBhvr>
                                        <p:cTn id="41" dur="1" fill="hold">
                                          <p:stCondLst>
                                            <p:cond delay="0"/>
                                          </p:stCondLst>
                                        </p:cTn>
                                        <p:tgtEl>
                                          <p:spTgt spid="24584"/>
                                        </p:tgtEl>
                                        <p:attrNameLst>
                                          <p:attrName>style.visibility</p:attrName>
                                        </p:attrNameLst>
                                      </p:cBhvr>
                                      <p:to>
                                        <p:strVal val="visible"/>
                                      </p:to>
                                    </p:set>
                                    <p:animEffect transition="in" filter="randombar(horizontal)">
                                      <p:cBhvr>
                                        <p:cTn id="42" dur="500"/>
                                        <p:tgtEl>
                                          <p:spTgt spid="24584"/>
                                        </p:tgtEl>
                                      </p:cBhvr>
                                    </p:animEffect>
                                  </p:childTnLst>
                                </p:cTn>
                              </p:par>
                            </p:childTnLst>
                          </p:cTn>
                        </p:par>
                      </p:childTnLst>
                    </p:cTn>
                  </p:par>
                  <p:par>
                    <p:cTn id="43" fill="hold">
                      <p:stCondLst>
                        <p:cond delay="indefinite"/>
                      </p:stCondLst>
                      <p:childTnLst>
                        <p:par>
                          <p:cTn id="44" fill="hold">
                            <p:stCondLst>
                              <p:cond delay="0"/>
                            </p:stCondLst>
                            <p:childTnLst>
                              <p:par>
                                <p:cTn id="45" presetID="14" presetClass="entr" presetSubtype="10"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randombar(horizontal)">
                                      <p:cBhvr>
                                        <p:cTn id="4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1" grpId="0"/>
      <p:bldP spid="1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Russian Revolution</a:t>
            </a:r>
            <a:endParaRPr lang="en-US" dirty="0"/>
          </a:p>
        </p:txBody>
      </p:sp>
      <p:sp>
        <p:nvSpPr>
          <p:cNvPr id="3" name="Content Placeholder 2"/>
          <p:cNvSpPr>
            <a:spLocks noGrp="1"/>
          </p:cNvSpPr>
          <p:nvPr>
            <p:ph sz="quarter" idx="1"/>
          </p:nvPr>
        </p:nvSpPr>
        <p:spPr>
          <a:xfrm>
            <a:off x="612648" y="1600200"/>
            <a:ext cx="8153400" cy="4876800"/>
          </a:xfrm>
        </p:spPr>
        <p:txBody>
          <a:bodyPr>
            <a:noAutofit/>
          </a:bodyPr>
          <a:lstStyle/>
          <a:p>
            <a:r>
              <a:rPr lang="en-US" sz="3200" dirty="0" smtClean="0"/>
              <a:t>Karl Marx was born in </a:t>
            </a:r>
            <a:r>
              <a:rPr lang="en-US" sz="3200" dirty="0" smtClean="0"/>
              <a:t>Russia </a:t>
            </a:r>
            <a:r>
              <a:rPr lang="en-US" sz="3200" dirty="0" smtClean="0"/>
              <a:t>in 1818.  He was a journalist who was eventually forced to leave his country for his political views.</a:t>
            </a:r>
          </a:p>
          <a:p>
            <a:r>
              <a:rPr lang="en-US" sz="3200" dirty="0" smtClean="0"/>
              <a:t>He wrote The Communist Manifesto, a pamphlet outlining his idea that pure communism would be the inevitable outcome of human history.</a:t>
            </a:r>
          </a:p>
          <a:p>
            <a:r>
              <a:rPr lang="en-US" sz="3200" dirty="0" smtClean="0"/>
              <a:t>Marx stated, “From each according to his abilities, to each according to his need.”</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Autofit/>
          </a:bodyPr>
          <a:lstStyle/>
          <a:p>
            <a:r>
              <a:rPr lang="en-US" sz="3200" dirty="0" smtClean="0"/>
              <a:t>In Russia, by the early 1900’s, Marx’s writings, economic hardship, and the injustices of the </a:t>
            </a:r>
            <a:r>
              <a:rPr lang="en-US" sz="3200" dirty="0" smtClean="0"/>
              <a:t>Czars </a:t>
            </a:r>
            <a:r>
              <a:rPr lang="en-US" sz="3200" dirty="0" smtClean="0"/>
              <a:t>led to the Russian Revolution.</a:t>
            </a:r>
          </a:p>
          <a:p>
            <a:r>
              <a:rPr lang="en-US" sz="3200" dirty="0" smtClean="0"/>
              <a:t>On March 15, 1917, Czar Nicholas II was overthrown and later executed, along with his wife and children.</a:t>
            </a:r>
          </a:p>
          <a:p>
            <a:r>
              <a:rPr lang="en-US" sz="3200" dirty="0" smtClean="0"/>
              <a:t>A provisional government of revolutionaries assumed leadership.</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1524000"/>
            <a:ext cx="8610600" cy="5181600"/>
          </a:xfrm>
        </p:spPr>
        <p:txBody>
          <a:bodyPr>
            <a:normAutofit fontScale="92500" lnSpcReduction="20000"/>
          </a:bodyPr>
          <a:lstStyle/>
          <a:p>
            <a:r>
              <a:rPr lang="en-US" sz="3200" dirty="0" smtClean="0"/>
              <a:t>Seven months later, the Bolsheviks, led by Vladimir Lenin, overthrew the revolutionaries (October Revolution).</a:t>
            </a:r>
          </a:p>
          <a:p>
            <a:r>
              <a:rPr lang="en-US" sz="3200" dirty="0" smtClean="0"/>
              <a:t>The Bolsheviks renamed themselves the Russian Communist Party and became known as the Reds.</a:t>
            </a:r>
          </a:p>
          <a:p>
            <a:r>
              <a:rPr lang="en-US" sz="3200" dirty="0" smtClean="0"/>
              <a:t>Lenin began the process of rebuilding Russia’s economy, and made progress in industry.</a:t>
            </a:r>
          </a:p>
          <a:p>
            <a:r>
              <a:rPr lang="en-US" sz="3200" dirty="0" smtClean="0"/>
              <a:t>Agriculture remained a problem, because the government favored collective farms, where the peasants could work together and share equipment and crops, but most farmers preferred to farm in the traditional ways.</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2648" y="1600200"/>
            <a:ext cx="8153400" cy="4724400"/>
          </a:xfrm>
        </p:spPr>
        <p:txBody>
          <a:bodyPr>
            <a:normAutofit lnSpcReduction="10000"/>
          </a:bodyPr>
          <a:lstStyle/>
          <a:p>
            <a:r>
              <a:rPr lang="en-US" sz="3200" dirty="0" smtClean="0"/>
              <a:t>When Lenin died in 1924, a power struggle began for control of the Communist Party.  The two major contenders for control were Leon Trotsky and Joseph Stalin.</a:t>
            </a:r>
          </a:p>
          <a:p>
            <a:r>
              <a:rPr lang="en-US" sz="3200" dirty="0" smtClean="0"/>
              <a:t>Trotsky was a Marxist, and talented party leader who had played an important part in the revolution.</a:t>
            </a:r>
          </a:p>
          <a:p>
            <a:r>
              <a:rPr lang="en-US" sz="3200" dirty="0" smtClean="0"/>
              <a:t>Stalin was the secretary general of the Communist Party and favored a modified form of Marxism.</a:t>
            </a:r>
          </a:p>
          <a:p>
            <a:pPr>
              <a:buNone/>
            </a:pP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612648" y="1447800"/>
            <a:ext cx="8153400" cy="5181600"/>
          </a:xfrm>
        </p:spPr>
        <p:txBody>
          <a:bodyPr>
            <a:noAutofit/>
          </a:bodyPr>
          <a:lstStyle/>
          <a:p>
            <a:r>
              <a:rPr lang="en-US" sz="3200" dirty="0" smtClean="0"/>
              <a:t>Trotsky was exiled in 1928, and Stalin became dictator of the Soviet Union.  Later, his agents assassinated Trotsky in Mexico.</a:t>
            </a:r>
          </a:p>
          <a:p>
            <a:r>
              <a:rPr lang="en-US" sz="3200" dirty="0" smtClean="0"/>
              <a:t>By 1938, it was clear that Stalin had established a totalitarian dictatorship.</a:t>
            </a:r>
          </a:p>
          <a:p>
            <a:r>
              <a:rPr lang="en-US" sz="3200" dirty="0" smtClean="0"/>
              <a:t>He instituted a number of Five-Year Plans.  However, under his leadership, consumer goods began to decrease when he ordered the collective farms to turn over their crops to the government.</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612648" y="1524000"/>
            <a:ext cx="8378952" cy="5105400"/>
          </a:xfrm>
        </p:spPr>
        <p:txBody>
          <a:bodyPr>
            <a:noAutofit/>
          </a:bodyPr>
          <a:lstStyle/>
          <a:p>
            <a:r>
              <a:rPr lang="en-US" dirty="0" smtClean="0"/>
              <a:t>The farms’ produce was to be exported by the government to raise money for Soviet Union industrialization.</a:t>
            </a:r>
          </a:p>
          <a:p>
            <a:r>
              <a:rPr lang="en-US" dirty="0" smtClean="0"/>
              <a:t>Nearly eight million peasants who opposed Stalin and were thought to be disloyal were arrested, tried, and sent to labor camps, deported, or executed.</a:t>
            </a:r>
          </a:p>
          <a:p>
            <a:r>
              <a:rPr lang="en-US" dirty="0" smtClean="0"/>
              <a:t>Totalitarianism is a form of government with a strong central rule that attempts to control individuals by means of coercion and repression.  —No individual freedoms are allowed under such a system.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612648" y="1600200"/>
            <a:ext cx="8531352" cy="4953000"/>
          </a:xfrm>
        </p:spPr>
        <p:txBody>
          <a:bodyPr>
            <a:noAutofit/>
          </a:bodyPr>
          <a:lstStyle/>
          <a:p>
            <a:r>
              <a:rPr lang="en-US" sz="3200" dirty="0" smtClean="0"/>
              <a:t>The first totalitarian states in modern history were Nazi Germany under Hitler, the Soviet Union under Stalin, Italy under Mussolini, and Spain under General Franco.</a:t>
            </a:r>
          </a:p>
          <a:p>
            <a:r>
              <a:rPr lang="en-US" sz="3200" dirty="0" smtClean="0"/>
              <a:t>The 1939 pact between the Soviet Union and Germany damaged Stalin’s reputation in Britain.</a:t>
            </a:r>
          </a:p>
          <a:p>
            <a:r>
              <a:rPr lang="en-US" sz="3200" dirty="0" smtClean="0"/>
              <a:t>However, by 1944, Russia was again an ally of Britain and was keeping a large number of German forces occupied on the Eastern Front.</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Literary history reflected these political realities:  four publishers rejected </a:t>
            </a:r>
            <a:r>
              <a:rPr lang="en-US" i="1" dirty="0" smtClean="0"/>
              <a:t>Animal Farm</a:t>
            </a:r>
            <a:r>
              <a:rPr lang="en-US" dirty="0" smtClean="0"/>
              <a:t>, reluctant to publish a book attacking a British military ally.</a:t>
            </a:r>
          </a:p>
          <a:p>
            <a:r>
              <a:rPr lang="en-US" i="1" dirty="0" smtClean="0"/>
              <a:t>Animal Farm </a:t>
            </a:r>
            <a:r>
              <a:rPr lang="en-US" dirty="0" smtClean="0"/>
              <a:t>was published the year after the war ended (1946), and it brought unfavorable attention to Orwell in Russia.</a:t>
            </a:r>
          </a:p>
          <a:p>
            <a:r>
              <a:rPr lang="en-US" dirty="0" smtClean="0"/>
              <a:t>Orwell continued his efforts to get his work published, and he licensed translations and radio broadcasts of </a:t>
            </a:r>
            <a:r>
              <a:rPr lang="en-US" i="1" dirty="0" smtClean="0"/>
              <a:t>Animal Farm </a:t>
            </a:r>
            <a:r>
              <a:rPr lang="en-US" dirty="0" smtClean="0"/>
              <a:t>in Eastern Europe.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511</TotalTime>
  <Words>673</Words>
  <Application>Microsoft Office PowerPoint</Application>
  <PresentationFormat>On-screen Show (4:3)</PresentationFormat>
  <Paragraphs>48</Paragraphs>
  <Slides>12</Slides>
  <Notes>7</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Median</vt:lpstr>
      <vt:lpstr>Animal Farm</vt:lpstr>
      <vt:lpstr>The Russian Revolution</vt:lpstr>
      <vt:lpstr>Slide 3</vt:lpstr>
      <vt:lpstr>Slide 4</vt:lpstr>
      <vt:lpstr>Slide 5</vt:lpstr>
      <vt:lpstr>Slide 6</vt:lpstr>
      <vt:lpstr>Slide 7</vt:lpstr>
      <vt:lpstr>Slide 8</vt:lpstr>
      <vt:lpstr>Slide 9</vt:lpstr>
      <vt:lpstr>Slide 10</vt:lpstr>
      <vt:lpstr>Slide 11</vt:lpstr>
      <vt:lpstr>Slide 12</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Animal Farm</dc:title>
  <dc:creator> </dc:creator>
  <cp:lastModifiedBy>ctaylor</cp:lastModifiedBy>
  <cp:revision>49</cp:revision>
  <dcterms:created xsi:type="dcterms:W3CDTF">2009-02-25T20:14:53Z</dcterms:created>
  <dcterms:modified xsi:type="dcterms:W3CDTF">2011-01-18T19:08:54Z</dcterms:modified>
</cp:coreProperties>
</file>