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1D2134B-48A6-4EF9-BDDE-1A81A991AA3F}"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D2134B-48A6-4EF9-BDDE-1A81A991AA3F}"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D2134B-48A6-4EF9-BDDE-1A81A991AA3F}"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D2134B-48A6-4EF9-BDDE-1A81A991AA3F}"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B7C6BAE-8BF3-4EC8-BDB6-B26999FDC71F}" type="datetimeFigureOut">
              <a:rPr lang="en-US" smtClean="0"/>
              <a:t>2/24/2009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D2134B-48A6-4EF9-BDDE-1A81A991AA3F}"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B7C6BAE-8BF3-4EC8-BDB6-B26999FDC71F}" type="datetimeFigureOut">
              <a:rPr lang="en-US" smtClean="0"/>
              <a:t>2/24/2009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1D2134B-48A6-4EF9-BDDE-1A81A991AA3F}"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800" dirty="0" smtClean="0"/>
              <a:t>Homer and </a:t>
            </a:r>
            <a:r>
              <a:rPr lang="en-US" sz="5800" i="1" dirty="0" smtClean="0"/>
              <a:t>The Odyssey</a:t>
            </a:r>
            <a:endParaRPr lang="en-US" sz="5800" i="1" dirty="0"/>
          </a:p>
        </p:txBody>
      </p:sp>
      <p:pic>
        <p:nvPicPr>
          <p:cNvPr id="4" name="Picture 2" descr="http://www.msanderson.net/images/odyssey_map.jpg"/>
          <p:cNvPicPr>
            <a:picLocks noChangeAspect="1" noChangeArrowheads="1"/>
          </p:cNvPicPr>
          <p:nvPr/>
        </p:nvPicPr>
        <p:blipFill>
          <a:blip r:embed="rId2"/>
          <a:srcRect/>
          <a:stretch>
            <a:fillRect/>
          </a:stretch>
        </p:blipFill>
        <p:spPr bwMode="auto">
          <a:xfrm>
            <a:off x="1905000" y="1920346"/>
            <a:ext cx="6324600" cy="476541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eb.mac.com/jburg/GoogleLit/9-12/Media/t_The%20Odyssey_2.jpg"/>
          <p:cNvPicPr>
            <a:picLocks noChangeAspect="1" noChangeArrowheads="1"/>
          </p:cNvPicPr>
          <p:nvPr/>
        </p:nvPicPr>
        <p:blipFill>
          <a:blip r:embed="rId2"/>
          <a:srcRect/>
          <a:stretch>
            <a:fillRect/>
          </a:stretch>
        </p:blipFill>
        <p:spPr bwMode="auto">
          <a:xfrm>
            <a:off x="2438401" y="914399"/>
            <a:ext cx="6705600" cy="4840537"/>
          </a:xfrm>
          <a:prstGeom prst="rect">
            <a:avLst/>
          </a:prstGeom>
          <a:noFill/>
        </p:spPr>
      </p:pic>
      <p:sp>
        <p:nvSpPr>
          <p:cNvPr id="6" name="TextBox 5"/>
          <p:cNvSpPr txBox="1"/>
          <p:nvPr/>
        </p:nvSpPr>
        <p:spPr>
          <a:xfrm>
            <a:off x="1295400" y="304800"/>
            <a:ext cx="7620000" cy="630942"/>
          </a:xfrm>
          <a:prstGeom prst="rect">
            <a:avLst/>
          </a:prstGeom>
          <a:noFill/>
        </p:spPr>
        <p:txBody>
          <a:bodyPr wrap="square" rtlCol="0">
            <a:spAutoFit/>
          </a:bodyPr>
          <a:lstStyle/>
          <a:p>
            <a:pPr algn="ctr"/>
            <a:r>
              <a:rPr lang="en-US" sz="3500" dirty="0" smtClean="0"/>
              <a:t>Odysseus’ travels on his journey home.</a:t>
            </a:r>
            <a:endParaRPr lang="en-US" sz="3500" dirty="0"/>
          </a:p>
        </p:txBody>
      </p:sp>
      <p:pic>
        <p:nvPicPr>
          <p:cNvPr id="1030" name="Picture 6" descr="http://www.crystalinks.com/homerst.jpg"/>
          <p:cNvPicPr>
            <a:picLocks noChangeAspect="1" noChangeArrowheads="1"/>
          </p:cNvPicPr>
          <p:nvPr/>
        </p:nvPicPr>
        <p:blipFill>
          <a:blip r:embed="rId3"/>
          <a:srcRect/>
          <a:stretch>
            <a:fillRect/>
          </a:stretch>
        </p:blipFill>
        <p:spPr bwMode="auto">
          <a:xfrm>
            <a:off x="0" y="3962400"/>
            <a:ext cx="2960815" cy="2895600"/>
          </a:xfrm>
          <a:prstGeom prst="rect">
            <a:avLst/>
          </a:prstGeom>
          <a:noFill/>
        </p:spPr>
      </p:pic>
      <p:sp>
        <p:nvSpPr>
          <p:cNvPr id="8" name="TextBox 7"/>
          <p:cNvSpPr txBox="1"/>
          <p:nvPr/>
        </p:nvSpPr>
        <p:spPr>
          <a:xfrm>
            <a:off x="3048000" y="6019800"/>
            <a:ext cx="3505200" cy="646331"/>
          </a:xfrm>
          <a:prstGeom prst="rect">
            <a:avLst/>
          </a:prstGeom>
          <a:noFill/>
        </p:spPr>
        <p:txBody>
          <a:bodyPr wrap="square" rtlCol="0">
            <a:spAutoFit/>
          </a:bodyPr>
          <a:lstStyle/>
          <a:p>
            <a:r>
              <a:rPr lang="en-US" sz="3500" dirty="0" smtClean="0"/>
              <a:t>The poet Homer</a:t>
            </a:r>
            <a:endParaRPr lang="en-US" sz="3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checkerboard(across)">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30"/>
                                        </p:tgtEl>
                                        <p:attrNameLst>
                                          <p:attrName>style.visibility</p:attrName>
                                        </p:attrNameLst>
                                      </p:cBhvr>
                                      <p:to>
                                        <p:strVal val="visible"/>
                                      </p:to>
                                    </p:set>
                                    <p:animEffect transition="in" filter="checkerboard(across)">
                                      <p:cBhvr>
                                        <p:cTn id="17" dur="500"/>
                                        <p:tgtEl>
                                          <p:spTgt spid="103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treffmagazin.de/archiv/html/treff_0804/gix/odysseus.jpeg"/>
          <p:cNvPicPr>
            <a:picLocks noChangeAspect="1" noChangeArrowheads="1"/>
          </p:cNvPicPr>
          <p:nvPr/>
        </p:nvPicPr>
        <p:blipFill>
          <a:blip r:embed="rId2"/>
          <a:srcRect/>
          <a:stretch>
            <a:fillRect/>
          </a:stretch>
        </p:blipFill>
        <p:spPr bwMode="auto">
          <a:xfrm>
            <a:off x="0" y="2209800"/>
            <a:ext cx="5181600" cy="4611624"/>
          </a:xfrm>
          <a:prstGeom prst="rect">
            <a:avLst/>
          </a:prstGeom>
          <a:noFill/>
        </p:spPr>
      </p:pic>
      <p:sp>
        <p:nvSpPr>
          <p:cNvPr id="5" name="TextBox 4"/>
          <p:cNvSpPr txBox="1"/>
          <p:nvPr/>
        </p:nvSpPr>
        <p:spPr>
          <a:xfrm>
            <a:off x="5181600" y="6019800"/>
            <a:ext cx="2819400" cy="707886"/>
          </a:xfrm>
          <a:prstGeom prst="rect">
            <a:avLst/>
          </a:prstGeom>
          <a:noFill/>
        </p:spPr>
        <p:txBody>
          <a:bodyPr wrap="square" rtlCol="0">
            <a:spAutoFit/>
          </a:bodyPr>
          <a:lstStyle/>
          <a:p>
            <a:pPr algn="ctr"/>
            <a:r>
              <a:rPr lang="en-US" sz="2000" dirty="0" smtClean="0"/>
              <a:t>Odysseus—as portrayed in the movie </a:t>
            </a:r>
            <a:r>
              <a:rPr lang="en-US" sz="2000" i="1" dirty="0" smtClean="0"/>
              <a:t>Troy</a:t>
            </a:r>
            <a:endParaRPr lang="en-US" sz="2000" i="1" dirty="0"/>
          </a:p>
        </p:txBody>
      </p:sp>
      <p:pic>
        <p:nvPicPr>
          <p:cNvPr id="23556" name="Picture 4" descr="http://www.utexas.edu/courses/introtogreece/lect7/eOdysseusSirens9912160217.jpg"/>
          <p:cNvPicPr>
            <a:picLocks noChangeAspect="1" noChangeArrowheads="1"/>
          </p:cNvPicPr>
          <p:nvPr/>
        </p:nvPicPr>
        <p:blipFill>
          <a:blip r:embed="rId3"/>
          <a:srcRect/>
          <a:stretch>
            <a:fillRect/>
          </a:stretch>
        </p:blipFill>
        <p:spPr bwMode="auto">
          <a:xfrm>
            <a:off x="5638800" y="0"/>
            <a:ext cx="3505200" cy="4333875"/>
          </a:xfrm>
          <a:prstGeom prst="rect">
            <a:avLst/>
          </a:prstGeom>
          <a:noFill/>
        </p:spPr>
      </p:pic>
      <p:sp>
        <p:nvSpPr>
          <p:cNvPr id="9" name="TextBox 8"/>
          <p:cNvSpPr txBox="1"/>
          <p:nvPr/>
        </p:nvSpPr>
        <p:spPr>
          <a:xfrm>
            <a:off x="5638800" y="4343400"/>
            <a:ext cx="3505200" cy="707886"/>
          </a:xfrm>
          <a:prstGeom prst="rect">
            <a:avLst/>
          </a:prstGeom>
          <a:noFill/>
        </p:spPr>
        <p:txBody>
          <a:bodyPr wrap="square" rtlCol="0">
            <a:spAutoFit/>
          </a:bodyPr>
          <a:lstStyle/>
          <a:p>
            <a:pPr algn="ctr"/>
            <a:r>
              <a:rPr lang="en-US" sz="2000" dirty="0" smtClean="0"/>
              <a:t>South Italian Vase Painting:</a:t>
            </a:r>
            <a:br>
              <a:rPr lang="en-US" sz="2000" dirty="0" smtClean="0"/>
            </a:br>
            <a:r>
              <a:rPr lang="en-US" sz="2000" dirty="0" smtClean="0"/>
              <a:t>Odysseus and the Sirens </a:t>
            </a:r>
            <a:endParaRPr lang="en-US" sz="2000" dirty="0"/>
          </a:p>
        </p:txBody>
      </p:sp>
      <p:sp>
        <p:nvSpPr>
          <p:cNvPr id="10" name="TextBox 9"/>
          <p:cNvSpPr txBox="1"/>
          <p:nvPr/>
        </p:nvSpPr>
        <p:spPr>
          <a:xfrm>
            <a:off x="990600" y="228600"/>
            <a:ext cx="4495800" cy="1446550"/>
          </a:xfrm>
          <a:prstGeom prst="rect">
            <a:avLst/>
          </a:prstGeom>
          <a:noFill/>
        </p:spPr>
        <p:txBody>
          <a:bodyPr wrap="square" rtlCol="0">
            <a:spAutoFit/>
          </a:bodyPr>
          <a:lstStyle/>
          <a:p>
            <a:r>
              <a:rPr lang="en-US" sz="4400" dirty="0" smtClean="0"/>
              <a:t>Odysseus through the ages….</a:t>
            </a:r>
            <a:endParaRPr lang="en-U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checkerboard(across)">
                                      <p:cBhvr>
                                        <p:cTn id="12" dur="500"/>
                                        <p:tgtEl>
                                          <p:spTgt spid="2355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3554"/>
                                        </p:tgtEl>
                                        <p:attrNameLst>
                                          <p:attrName>style.visibility</p:attrName>
                                        </p:attrNameLst>
                                      </p:cBhvr>
                                      <p:to>
                                        <p:strVal val="visible"/>
                                      </p:to>
                                    </p:set>
                                    <p:animEffect transition="in" filter="checkerboard(across)">
                                      <p:cBhvr>
                                        <p:cTn id="22" dur="500"/>
                                        <p:tgtEl>
                                          <p:spTgt spid="2355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www.umich.edu/~homeros/Representations%20of%20Homer's%20Ideas/Marisa-Iliad%20Odyssey/odysseus.jpg"/>
          <p:cNvPicPr>
            <a:picLocks noChangeAspect="1" noChangeArrowheads="1"/>
          </p:cNvPicPr>
          <p:nvPr/>
        </p:nvPicPr>
        <p:blipFill>
          <a:blip r:embed="rId2"/>
          <a:srcRect/>
          <a:stretch>
            <a:fillRect/>
          </a:stretch>
        </p:blipFill>
        <p:spPr bwMode="auto">
          <a:xfrm>
            <a:off x="3708591" y="2819400"/>
            <a:ext cx="5435409" cy="4038600"/>
          </a:xfrm>
          <a:prstGeom prst="rect">
            <a:avLst/>
          </a:prstGeom>
          <a:noFill/>
        </p:spPr>
      </p:pic>
      <p:sp>
        <p:nvSpPr>
          <p:cNvPr id="5" name="TextBox 4"/>
          <p:cNvSpPr txBox="1"/>
          <p:nvPr/>
        </p:nvSpPr>
        <p:spPr>
          <a:xfrm>
            <a:off x="3733800" y="2438400"/>
            <a:ext cx="5410200" cy="400110"/>
          </a:xfrm>
          <a:prstGeom prst="rect">
            <a:avLst/>
          </a:prstGeom>
          <a:noFill/>
        </p:spPr>
        <p:txBody>
          <a:bodyPr wrap="square" rtlCol="0">
            <a:spAutoFit/>
          </a:bodyPr>
          <a:lstStyle/>
          <a:p>
            <a:pPr algn="ctr"/>
            <a:r>
              <a:rPr lang="en-US" sz="2000" i="1" dirty="0"/>
              <a:t>The Return of Odysseus</a:t>
            </a:r>
            <a:r>
              <a:rPr lang="en-US" sz="2000" dirty="0"/>
              <a:t>, Claude Lorrain, 1644.</a:t>
            </a:r>
          </a:p>
        </p:txBody>
      </p:sp>
      <p:pic>
        <p:nvPicPr>
          <p:cNvPr id="6" name="Picture 6" descr="Odysseus"/>
          <p:cNvPicPr>
            <a:picLocks noChangeAspect="1" noChangeArrowheads="1"/>
          </p:cNvPicPr>
          <p:nvPr/>
        </p:nvPicPr>
        <p:blipFill>
          <a:blip r:embed="rId3"/>
          <a:srcRect/>
          <a:stretch>
            <a:fillRect/>
          </a:stretch>
        </p:blipFill>
        <p:spPr bwMode="auto">
          <a:xfrm>
            <a:off x="0" y="0"/>
            <a:ext cx="3657600" cy="5152103"/>
          </a:xfrm>
          <a:prstGeom prst="rect">
            <a:avLst/>
          </a:prstGeom>
          <a:noFill/>
        </p:spPr>
      </p:pic>
      <p:sp>
        <p:nvSpPr>
          <p:cNvPr id="7" name="TextBox 6"/>
          <p:cNvSpPr txBox="1"/>
          <p:nvPr/>
        </p:nvSpPr>
        <p:spPr>
          <a:xfrm>
            <a:off x="0" y="5181600"/>
            <a:ext cx="3733800" cy="1554272"/>
          </a:xfrm>
          <a:prstGeom prst="rect">
            <a:avLst/>
          </a:prstGeom>
          <a:noFill/>
        </p:spPr>
        <p:txBody>
          <a:bodyPr wrap="square" rtlCol="0">
            <a:spAutoFit/>
          </a:bodyPr>
          <a:lstStyle/>
          <a:p>
            <a:pPr algn="ctr"/>
            <a:r>
              <a:rPr lang="en-US" sz="1900" dirty="0" smtClean="0"/>
              <a:t>Head of Odysseus from a </a:t>
            </a:r>
            <a:r>
              <a:rPr lang="en-US" sz="1900" dirty="0" err="1" smtClean="0"/>
              <a:t>scuptural</a:t>
            </a:r>
            <a:r>
              <a:rPr lang="en-US" sz="1900" dirty="0" smtClean="0"/>
              <a:t> group representing Odysseus killing </a:t>
            </a:r>
            <a:r>
              <a:rPr lang="en-US" sz="1900" dirty="0" err="1" smtClean="0"/>
              <a:t>Polyphemus</a:t>
            </a:r>
            <a:r>
              <a:rPr lang="en-US" sz="1900" dirty="0" smtClean="0"/>
              <a:t>. Marble, Greek artwork of the 2nd century BC. From the villa of Tiberius at </a:t>
            </a:r>
            <a:r>
              <a:rPr lang="en-US" sz="1900" dirty="0" err="1" smtClean="0"/>
              <a:t>Sperlonga</a:t>
            </a:r>
            <a:r>
              <a:rPr lang="en-US" sz="1900" dirty="0" smtClean="0"/>
              <a:t>. </a:t>
            </a:r>
            <a:endParaRPr lang="en-US" sz="1900" dirty="0"/>
          </a:p>
        </p:txBody>
      </p:sp>
      <p:pic>
        <p:nvPicPr>
          <p:cNvPr id="24578" name="Picture 2" descr="http://www.mlahanas.de/Greeks/Mythology/Images2/OdysseusSuitors2.jpg"/>
          <p:cNvPicPr>
            <a:picLocks noChangeAspect="1" noChangeArrowheads="1"/>
          </p:cNvPicPr>
          <p:nvPr/>
        </p:nvPicPr>
        <p:blipFill>
          <a:blip r:embed="rId4"/>
          <a:srcRect/>
          <a:stretch>
            <a:fillRect/>
          </a:stretch>
        </p:blipFill>
        <p:spPr bwMode="auto">
          <a:xfrm>
            <a:off x="4419600" y="0"/>
            <a:ext cx="4267158" cy="1764528"/>
          </a:xfrm>
          <a:prstGeom prst="rect">
            <a:avLst/>
          </a:prstGeom>
          <a:noFill/>
        </p:spPr>
      </p:pic>
      <p:sp>
        <p:nvSpPr>
          <p:cNvPr id="9" name="TextBox 8"/>
          <p:cNvSpPr txBox="1"/>
          <p:nvPr/>
        </p:nvSpPr>
        <p:spPr>
          <a:xfrm>
            <a:off x="3657600" y="1600200"/>
            <a:ext cx="5486400" cy="707886"/>
          </a:xfrm>
          <a:prstGeom prst="rect">
            <a:avLst/>
          </a:prstGeom>
          <a:noFill/>
        </p:spPr>
        <p:txBody>
          <a:bodyPr wrap="square" rtlCol="0">
            <a:spAutoFit/>
          </a:bodyPr>
          <a:lstStyle/>
          <a:p>
            <a:pPr algn="ctr"/>
            <a:r>
              <a:rPr lang="en-US" sz="2000" dirty="0" smtClean="0"/>
              <a:t>Odysseus killing the suitors of his wife Penelope,   c. 440 BC, from </a:t>
            </a:r>
            <a:r>
              <a:rPr lang="en-US" sz="2000" dirty="0" err="1" smtClean="0"/>
              <a:t>Tarquinia</a:t>
            </a:r>
            <a:r>
              <a:rPr lang="en-US" sz="2000" dirty="0" smtClean="0"/>
              <a:t>, by the Penelope Painter</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4578"/>
                                        </p:tgtEl>
                                        <p:attrNameLst>
                                          <p:attrName>style.visibility</p:attrName>
                                        </p:attrNameLst>
                                      </p:cBhvr>
                                      <p:to>
                                        <p:strVal val="visible"/>
                                      </p:to>
                                    </p:set>
                                    <p:animEffect transition="in" filter="checkerboard(across)">
                                      <p:cBhvr>
                                        <p:cTn id="27" dur="500"/>
                                        <p:tgtEl>
                                          <p:spTgt spid="2457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r>
              <a:rPr lang="en-US" sz="3500" i="1" dirty="0" smtClean="0"/>
              <a:t>The Odyssey </a:t>
            </a:r>
            <a:r>
              <a:rPr lang="en-US" sz="3500" dirty="0" smtClean="0"/>
              <a:t>was written in the 9</a:t>
            </a:r>
            <a:r>
              <a:rPr lang="en-US" sz="3500" baseline="30000" dirty="0" smtClean="0"/>
              <a:t>th</a:t>
            </a:r>
            <a:r>
              <a:rPr lang="en-US" sz="3500" dirty="0" smtClean="0"/>
              <a:t> century B.C., and a blind poet named Homer is said to be the author of this epic.</a:t>
            </a:r>
          </a:p>
          <a:p>
            <a:r>
              <a:rPr lang="en-US" sz="3500" dirty="0" smtClean="0"/>
              <a:t>The people of Greece were telling stories about a great war, and Homer compiled these stories into one work.</a:t>
            </a:r>
          </a:p>
          <a:p>
            <a:r>
              <a:rPr lang="en-US" sz="3500" dirty="0" smtClean="0"/>
              <a:t>Homer’s first work was </a:t>
            </a:r>
            <a:r>
              <a:rPr lang="en-US" sz="3500" i="1" dirty="0" smtClean="0"/>
              <a:t>The Iliad</a:t>
            </a:r>
            <a:r>
              <a:rPr lang="en-US" sz="3500" dirty="0" smtClean="0"/>
              <a:t>, which tells of a ten-year war fought on the plains outside the walls of Troy.</a:t>
            </a:r>
            <a:endParaRPr lang="en-US" sz="3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r>
              <a:rPr lang="en-US" sz="3500" dirty="0" smtClean="0"/>
              <a:t>No one is sure who Homer was.</a:t>
            </a:r>
          </a:p>
          <a:p>
            <a:r>
              <a:rPr lang="en-US" sz="3500" dirty="0" smtClean="0"/>
              <a:t>Some scholars believe that Homer was actually two different writers.</a:t>
            </a:r>
          </a:p>
          <a:p>
            <a:r>
              <a:rPr lang="en-US" sz="3500" dirty="0" smtClean="0"/>
              <a:t>Some believe that he was part of a traveling band of minstrels, or “</a:t>
            </a:r>
            <a:r>
              <a:rPr lang="en-US" sz="3500" dirty="0" err="1" smtClean="0"/>
              <a:t>rhapsodes</a:t>
            </a:r>
            <a:r>
              <a:rPr lang="en-US" sz="3500" dirty="0" smtClean="0"/>
              <a:t>.”</a:t>
            </a:r>
          </a:p>
          <a:p>
            <a:r>
              <a:rPr lang="en-US" sz="3500" dirty="0" err="1" smtClean="0"/>
              <a:t>Rhapsodes</a:t>
            </a:r>
            <a:r>
              <a:rPr lang="en-US" sz="3500" dirty="0" smtClean="0"/>
              <a:t> were “singers of tales” who were the entertainers and historians of the time; they told epics orally.</a:t>
            </a:r>
            <a:endParaRPr lang="en-US" sz="35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Autofit/>
          </a:bodyPr>
          <a:lstStyle/>
          <a:p>
            <a:r>
              <a:rPr lang="en-US" sz="3700" dirty="0" smtClean="0"/>
              <a:t>This epic details the Trojan War and the battle between the people of Troy and the Greeks.  This war was fought over a Greek king’s wife, Helen, when she ran off with a Trojan.</a:t>
            </a:r>
          </a:p>
          <a:p>
            <a:r>
              <a:rPr lang="en-US" sz="3700" i="1" dirty="0" smtClean="0"/>
              <a:t>The Odyssey </a:t>
            </a:r>
            <a:r>
              <a:rPr lang="en-US" sz="3700" dirty="0" smtClean="0"/>
              <a:t>takes place after the Trojan War, as Odysseus, a Greek soldier, is trying to return home from the battle.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Epic Defined</a:t>
            </a:r>
            <a:endParaRPr lang="en-US" dirty="0"/>
          </a:p>
        </p:txBody>
      </p:sp>
      <p:sp>
        <p:nvSpPr>
          <p:cNvPr id="3" name="Content Placeholder 2"/>
          <p:cNvSpPr>
            <a:spLocks noGrp="1"/>
          </p:cNvSpPr>
          <p:nvPr>
            <p:ph idx="1"/>
          </p:nvPr>
        </p:nvSpPr>
        <p:spPr/>
        <p:txBody>
          <a:bodyPr>
            <a:normAutofit/>
          </a:bodyPr>
          <a:lstStyle/>
          <a:p>
            <a:r>
              <a:rPr lang="en-US" sz="3700" dirty="0" smtClean="0"/>
              <a:t>An epic is defined as a long narrative poem presenting adventures on a grand, heroic scale, united through a central figure of heroic proportions.</a:t>
            </a:r>
          </a:p>
          <a:p>
            <a:r>
              <a:rPr lang="en-US" sz="3700" dirty="0" smtClean="0"/>
              <a:t>Epics tell of the adventures of heroes who in some way embody the values of their civilization.</a:t>
            </a:r>
            <a:endParaRPr lang="en-US" sz="3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dirty="0" smtClean="0"/>
              <a:t>The characteristics of epics include the following:</a:t>
            </a:r>
          </a:p>
          <a:p>
            <a:pPr lvl="1"/>
            <a:r>
              <a:rPr lang="en-US" dirty="0" smtClean="0"/>
              <a:t>Action begins </a:t>
            </a:r>
            <a:r>
              <a:rPr lang="en-US" i="1" dirty="0" smtClean="0"/>
              <a:t>in medias res</a:t>
            </a:r>
          </a:p>
          <a:p>
            <a:pPr lvl="1"/>
            <a:r>
              <a:rPr lang="en-US" dirty="0" smtClean="0"/>
              <a:t>A muse is invoked</a:t>
            </a:r>
          </a:p>
          <a:p>
            <a:pPr lvl="1"/>
            <a:r>
              <a:rPr lang="en-US" dirty="0" smtClean="0"/>
              <a:t>There is a statement of the epic purpose</a:t>
            </a:r>
          </a:p>
          <a:p>
            <a:pPr lvl="1"/>
            <a:r>
              <a:rPr lang="en-US" dirty="0" smtClean="0"/>
              <a:t>There are descriptions of warfare</a:t>
            </a:r>
          </a:p>
          <a:p>
            <a:pPr lvl="1"/>
            <a:r>
              <a:rPr lang="en-US" dirty="0" smtClean="0"/>
              <a:t>There are supernatural elements </a:t>
            </a:r>
          </a:p>
          <a:p>
            <a:pPr lvl="1"/>
            <a:r>
              <a:rPr lang="en-US" dirty="0" smtClean="0"/>
              <a:t>There is a physically impressive hero who is glorified</a:t>
            </a:r>
          </a:p>
          <a:p>
            <a:pPr lvl="1"/>
            <a:r>
              <a:rPr lang="en-US" dirty="0" smtClean="0"/>
              <a:t>The setting is vast</a:t>
            </a:r>
          </a:p>
          <a:p>
            <a:pPr lvl="1"/>
            <a:r>
              <a:rPr lang="en-US" dirty="0" smtClean="0"/>
              <a:t>There is a quest or journey of some sort.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Odysseus:  A Hero in Trouble</a:t>
            </a:r>
            <a:endParaRPr lang="en-US" dirty="0"/>
          </a:p>
        </p:txBody>
      </p:sp>
      <p:sp>
        <p:nvSpPr>
          <p:cNvPr id="3" name="Content Placeholder 2"/>
          <p:cNvSpPr>
            <a:spLocks noGrp="1"/>
          </p:cNvSpPr>
          <p:nvPr>
            <p:ph idx="1"/>
          </p:nvPr>
        </p:nvSpPr>
        <p:spPr/>
        <p:txBody>
          <a:bodyPr/>
          <a:lstStyle/>
          <a:p>
            <a:r>
              <a:rPr lang="en-US" dirty="0" smtClean="0"/>
              <a:t>In Homer’s time, heroes were considered to be aristocrats, placed between gods and humans.</a:t>
            </a:r>
          </a:p>
          <a:p>
            <a:r>
              <a:rPr lang="en-US" dirty="0" smtClean="0"/>
              <a:t>Heroes were brave, successful, and always “on top of the world.”</a:t>
            </a:r>
          </a:p>
          <a:p>
            <a:r>
              <a:rPr lang="en-US" dirty="0" smtClean="0"/>
              <a:t>Odysseus, however, experiences doubts and troubles.</a:t>
            </a:r>
          </a:p>
          <a:p>
            <a:r>
              <a:rPr lang="en-US" dirty="0" smtClean="0"/>
              <a:t>He had first tried to avoid going to war by pretending to be insane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172200"/>
          </a:xfrm>
        </p:spPr>
        <p:txBody>
          <a:bodyPr>
            <a:normAutofit/>
          </a:bodyPr>
          <a:lstStyle/>
          <a:p>
            <a:r>
              <a:rPr lang="en-US" dirty="0" smtClean="0"/>
              <a:t>Odysseus had been respected during the war—the Trojan Horse was his idea, but he still had to create a place for himself in the world.</a:t>
            </a:r>
          </a:p>
          <a:p>
            <a:r>
              <a:rPr lang="en-US" dirty="0" smtClean="0"/>
              <a:t>He was more like a pirate, however, on his way home, raiding towns and villages whenever he and his men landed.</a:t>
            </a:r>
          </a:p>
          <a:p>
            <a:r>
              <a:rPr lang="en-US" dirty="0" smtClean="0"/>
              <a:t>The monsters and other people he met on his journey home did not respect Odysseus, and even the people in his home town seemed to lose respect for him while he was gone.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a:bodyPr>
          <a:lstStyle/>
          <a:p>
            <a:r>
              <a:rPr lang="en-US" sz="3400" dirty="0" smtClean="0"/>
              <a:t>As Odysseus tried to find respect, his place in the world, and his way home, his son was searching for his father.</a:t>
            </a:r>
          </a:p>
          <a:p>
            <a:r>
              <a:rPr lang="en-US" sz="3400" dirty="0" smtClean="0"/>
              <a:t>While Odysseus was gone, men had been trying to marry his wife and steal his son’s inheritance, so </a:t>
            </a:r>
            <a:r>
              <a:rPr lang="en-US" sz="3400" dirty="0" err="1" smtClean="0"/>
              <a:t>Telemachus</a:t>
            </a:r>
            <a:r>
              <a:rPr lang="en-US" sz="3400" dirty="0" smtClean="0"/>
              <a:t> decides to search for his father.</a:t>
            </a:r>
          </a:p>
          <a:p>
            <a:r>
              <a:rPr lang="en-US" sz="3400" dirty="0" smtClean="0"/>
              <a:t>The action of the epic begins with </a:t>
            </a:r>
            <a:r>
              <a:rPr lang="en-US" sz="3400" dirty="0" err="1" smtClean="0"/>
              <a:t>Telemachus</a:t>
            </a:r>
            <a:r>
              <a:rPr lang="en-US" sz="3400" dirty="0" smtClean="0"/>
              <a:t>’ departure to search for Odysseus.</a:t>
            </a:r>
            <a:endParaRPr lang="en-US" sz="3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605</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Homer and The Odyssey</vt:lpstr>
      <vt:lpstr>Slide 2</vt:lpstr>
      <vt:lpstr>Slide 3</vt:lpstr>
      <vt:lpstr>Slide 4</vt:lpstr>
      <vt:lpstr>An Epic Defined</vt:lpstr>
      <vt:lpstr>Slide 6</vt:lpstr>
      <vt:lpstr>Odysseus:  A Hero in Trouble</vt:lpstr>
      <vt:lpstr>Slide 8</vt:lpstr>
      <vt:lpstr>Slide 9</vt:lpstr>
      <vt:lpstr>Slide 10</vt:lpstr>
      <vt:lpstr>Slide 11</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 and The Odyssey</dc:title>
  <dc:creator> </dc:creator>
  <cp:lastModifiedBy> </cp:lastModifiedBy>
  <cp:revision>7</cp:revision>
  <dcterms:created xsi:type="dcterms:W3CDTF">2009-02-24T18:21:57Z</dcterms:created>
  <dcterms:modified xsi:type="dcterms:W3CDTF">2009-02-24T19:29:23Z</dcterms:modified>
</cp:coreProperties>
</file>